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84" r:id="rId5"/>
    <p:sldId id="287" r:id="rId6"/>
    <p:sldId id="285" r:id="rId7"/>
    <p:sldId id="302" r:id="rId8"/>
    <p:sldId id="303" r:id="rId9"/>
    <p:sldId id="298" r:id="rId10"/>
    <p:sldId id="299" r:id="rId11"/>
    <p:sldId id="296" r:id="rId12"/>
    <p:sldId id="308" r:id="rId13"/>
    <p:sldId id="309" r:id="rId14"/>
    <p:sldId id="304" r:id="rId15"/>
    <p:sldId id="310" r:id="rId16"/>
    <p:sldId id="261" r:id="rId17"/>
    <p:sldId id="297" r:id="rId18"/>
    <p:sldId id="301" r:id="rId19"/>
    <p:sldId id="311" r:id="rId20"/>
    <p:sldId id="312" r:id="rId21"/>
    <p:sldId id="306" r:id="rId22"/>
    <p:sldId id="262" r:id="rId23"/>
    <p:sldId id="292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369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908" y="4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art-library.com/clipart/comparison-cliparts-3.htm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vector/conclusion-puzzle-icon-team-work-symbol_47006145.htm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5278002" cy="1709928"/>
          </a:xfrm>
        </p:spPr>
        <p:txBody>
          <a:bodyPr/>
          <a:lstStyle/>
          <a:p>
            <a:r>
              <a:rPr lang="fr-FR" sz="4000" dirty="0"/>
              <a:t>Visualisation des dépendances logicielles en JAVA</a:t>
            </a:r>
            <a:endParaRPr lang="en-US" sz="4000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Mariel Avril Leano Fernandez</a:t>
            </a:r>
          </a:p>
          <a:p>
            <a:r>
              <a:rPr lang="en-US" dirty="0" err="1"/>
              <a:t>Projet</a:t>
            </a:r>
            <a:r>
              <a:rPr lang="en-US" dirty="0"/>
              <a:t> IFT-3150</a:t>
            </a:r>
          </a:p>
          <a:p>
            <a:r>
              <a:rPr lang="en-US" dirty="0"/>
              <a:t>​Automne 2024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1576D5-F758-C2BF-3401-BB9F035471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623" r="2662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03D87-DA26-3718-B90F-D778CBF6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1F14A1-DC83-FC96-949F-B23A3E11A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fr-CA" dirty="0"/>
              <a:t>Pour quoi j’ai choisi csv?</a:t>
            </a:r>
            <a:endParaRPr lang="en-CA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4609854-0FB8-1D07-DA57-A9D347D2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664" y="1286966"/>
            <a:ext cx="4818888" cy="2130552"/>
          </a:xfrm>
        </p:spPr>
        <p:txBody>
          <a:bodyPr/>
          <a:lstStyle/>
          <a:p>
            <a:pPr algn="just"/>
            <a:r>
              <a:rPr lang="fr-FR" sz="2000" dirty="0"/>
              <a:t>Contrairement à d'autres formats plus complexes comme JSON ou XML, le CSV est léger, facile à générer et à manipuler, tout en restant suffisamment puissant pour représenter les relations entre nœuds et groupes de dépendances. Cela répond parfaitement aux besoins du projet tout en garantissant une utilisation fluide et efficace.</a:t>
            </a:r>
            <a:endParaRPr lang="en-CA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1DC30-BF6D-FD9F-E831-751E66FD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45" y="3992966"/>
            <a:ext cx="1609725" cy="15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E9BE24-0BAB-E03D-C37C-6DA20F2C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Défis</a:t>
            </a:r>
            <a:r>
              <a:rPr lang="en-CA" dirty="0"/>
              <a:t> </a:t>
            </a:r>
            <a:r>
              <a:rPr lang="en-CA" dirty="0" err="1"/>
              <a:t>rencontrés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53A6AB-4A2E-B87A-A3A9-90E11CC5A8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 err="1"/>
              <a:t>Graphviz</a:t>
            </a:r>
            <a:endParaRPr lang="en-C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C565230-0C7B-3724-1E2C-AFCCB6D43E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3450" y="2965450"/>
            <a:ext cx="2743200" cy="27432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49A3F6-0348-34FA-7406-D0E5B8DD83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CA" dirty="0" err="1"/>
              <a:t>Gephi</a:t>
            </a:r>
            <a:endParaRPr lang="en-CA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BB672-124E-1AD5-71F1-6E780A58B8B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716462" y="2965449"/>
            <a:ext cx="2758225" cy="275822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1A9A7B-83A4-682F-CB2A-4D92545B88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CA" dirty="0" err="1"/>
              <a:t>Cytoscape</a:t>
            </a:r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AA30091-353D-A170-DEAB-E35B420FBB1C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8489950" y="29654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F2916-379B-56B8-A67A-01F5D001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78C9DB-1AFD-6A89-3E66-F86A124AD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860158" cy="6858000"/>
          </a:xfrm>
        </p:spPr>
        <p:txBody>
          <a:bodyPr/>
          <a:lstStyle/>
          <a:p>
            <a:r>
              <a:rPr lang="fr-CA" dirty="0"/>
              <a:t>Sans couleur</a:t>
            </a:r>
          </a:p>
        </p:txBody>
      </p:sp>
      <p:pic>
        <p:nvPicPr>
          <p:cNvPr id="2" name="Content Placeholder 1" descr="A diagram of a network&#10;&#10;Description automatically generated">
            <a:extLst>
              <a:ext uri="{FF2B5EF4-FFF2-40B4-BE49-F238E27FC236}">
                <a16:creationId xmlns:a16="http://schemas.microsoft.com/office/drawing/2014/main" id="{96B489DA-D053-6110-F430-A111B0A6F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7379" r="9130" b="4775"/>
          <a:stretch/>
        </p:blipFill>
        <p:spPr>
          <a:xfrm>
            <a:off x="3785191" y="850603"/>
            <a:ext cx="7517220" cy="48803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818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50805"/>
            <a:ext cx="4369981" cy="1956389"/>
          </a:xfrm>
        </p:spPr>
        <p:txBody>
          <a:bodyPr/>
          <a:lstStyle/>
          <a:p>
            <a:r>
              <a:rPr lang="en-CA" sz="4800" i="1" dirty="0" err="1"/>
              <a:t>Comparaison</a:t>
            </a:r>
            <a:r>
              <a:rPr lang="en-CA" sz="4800" i="1" dirty="0"/>
              <a:t> des </a:t>
            </a:r>
            <a:r>
              <a:rPr lang="en-CA" sz="4800" i="1" dirty="0" err="1"/>
              <a:t>Outils</a:t>
            </a:r>
            <a:endParaRPr lang="en-US" sz="4800" dirty="0"/>
          </a:p>
        </p:txBody>
      </p:sp>
      <p:pic>
        <p:nvPicPr>
          <p:cNvPr id="11" name="Picture Placeholder 10" descr="A cartoon of a balance scale&#10;&#10;Description automatically generated">
            <a:extLst>
              <a:ext uri="{FF2B5EF4-FFF2-40B4-BE49-F238E27FC236}">
                <a16:creationId xmlns:a16="http://schemas.microsoft.com/office/drawing/2014/main" id="{E63D0046-8B70-5038-8A59-EBFE083D7F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0800"/>
            <a:ext cx="365125" cy="247650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1463675" cy="247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52238" y="6400800"/>
            <a:ext cx="639762" cy="247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EEAB7-4B4C-970C-E0DD-A2105BC6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1039761-AE17-2E21-C134-59A859C6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Comparison</a:t>
            </a:r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1660AC58-A9A6-7365-463B-36554A77A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758629"/>
              </p:ext>
            </p:extLst>
          </p:nvPr>
        </p:nvGraphicFramePr>
        <p:xfrm>
          <a:off x="450112" y="1525347"/>
          <a:ext cx="11291776" cy="478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944">
                  <a:extLst>
                    <a:ext uri="{9D8B030D-6E8A-4147-A177-3AD203B41FA5}">
                      <a16:colId xmlns:a16="http://schemas.microsoft.com/office/drawing/2014/main" val="3307912261"/>
                    </a:ext>
                  </a:extLst>
                </a:gridCol>
                <a:gridCol w="2822944">
                  <a:extLst>
                    <a:ext uri="{9D8B030D-6E8A-4147-A177-3AD203B41FA5}">
                      <a16:colId xmlns:a16="http://schemas.microsoft.com/office/drawing/2014/main" val="205469312"/>
                    </a:ext>
                  </a:extLst>
                </a:gridCol>
                <a:gridCol w="2822944">
                  <a:extLst>
                    <a:ext uri="{9D8B030D-6E8A-4147-A177-3AD203B41FA5}">
                      <a16:colId xmlns:a16="http://schemas.microsoft.com/office/drawing/2014/main" val="2233447510"/>
                    </a:ext>
                  </a:extLst>
                </a:gridCol>
                <a:gridCol w="2822944">
                  <a:extLst>
                    <a:ext uri="{9D8B030D-6E8A-4147-A177-3AD203B41FA5}">
                      <a16:colId xmlns:a16="http://schemas.microsoft.com/office/drawing/2014/main" val="2618575971"/>
                    </a:ext>
                  </a:extLst>
                </a:gridCol>
              </a:tblGrid>
              <a:tr h="108186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ln>
                            <a:solidFill>
                              <a:srgbClr val="C95B3A"/>
                            </a:solidFill>
                          </a:ln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Outil</a:t>
                      </a:r>
                      <a:endParaRPr lang="en-US" sz="2000" b="0" i="0" dirty="0">
                        <a:ln>
                          <a:solidFill>
                            <a:srgbClr val="C95B3A"/>
                          </a:solidFill>
                        </a:ln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Avantages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Inconvénients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Utilisation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recommandée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02437"/>
                  </a:ext>
                </a:extLst>
              </a:tr>
              <a:tr h="1081863">
                <a:tc>
                  <a:txBody>
                    <a:bodyPr/>
                    <a:lstStyle/>
                    <a:p>
                      <a:pPr algn="ctr"/>
                      <a:r>
                        <a:rPr lang="fr-CA" sz="180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Graphviz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Facilité d'utilisation : Simple à installer et à utiliser pour les débutants.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Interface limitée : Graphisme minimal et peu intuitif.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Projets simples : Convient pour des visualisations statiques et rapides.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27287"/>
                  </a:ext>
                </a:extLst>
              </a:tr>
              <a:tr h="108186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Gephi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Visualisation avancée : Offre des graphes interactifs et puissants.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Complexité : Nécessite un apprentissage initial pour maîtriser l'interface.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Exploration approfondie : Idéal pour des systèmes complexes ou multi-modules.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63532"/>
                  </a:ext>
                </a:extLst>
              </a:tr>
              <a:tr h="108186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Cytoscape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-Compatibilité : Intègre directement les fichiers .csv générés.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Installation requise : Nécessite le téléchargement et l'installation du logiciel.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 Projets complexes : Idéal pour des projets nécessitant des visualisations interactives et dynamiques.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1325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2ED26-6ED9-8BF2-2478-F3AD5B9C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0B6D-2CD9-DBB6-A2EF-278005EE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B6FF4-5C86-A672-41DA-B82E008D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0674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4A1D62-96FC-BADB-B663-A583EE8D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79" y="738325"/>
            <a:ext cx="6154337" cy="1196801"/>
          </a:xfrm>
        </p:spPr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</a:t>
            </a:r>
            <a:r>
              <a:rPr lang="en-CA" dirty="0" err="1"/>
              <a:t>Obtenus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7D740-A0F8-FE3F-20AE-243D6BDE4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684" y="1839434"/>
            <a:ext cx="9686260" cy="3466214"/>
          </a:xfrm>
        </p:spPr>
        <p:txBody>
          <a:bodyPr/>
          <a:lstStyle/>
          <a:p>
            <a:r>
              <a:rPr lang="fr-FR" sz="2400" dirty="0"/>
              <a:t>Les résultats atteints démontrent l'efficacité du plugin développé.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   Visualisations produites : Les graphes générés mettent en évidence les dépendances critiques, les groupes distincts et les relations complexes.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   Exemples analysés : Des projets comme </a:t>
            </a:r>
            <a:r>
              <a:rPr lang="fr-FR" sz="2400" dirty="0" err="1"/>
              <a:t>jsoup</a:t>
            </a:r>
            <a:r>
              <a:rPr lang="fr-FR" sz="2400" dirty="0"/>
              <a:t> ont permis de tester le plugin dans des cas réels.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    Améliorations apportées : Gestion des couleurs pour identifier visuellement les conflits et les groupes.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9439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4A2F6-BD21-5109-60E2-D8B3E6DA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756317E-C55D-049B-2DCF-E1F81BFE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et </a:t>
            </a:r>
            <a:r>
              <a:rPr lang="en-CA" dirty="0" err="1"/>
              <a:t>démostration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7C9-DF4D-792C-E34D-F72860CE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3ECDE-A5DE-54CB-3348-4F8868EC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4ECF0-EF9F-911C-F77E-83180A4E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94395-6E1E-E2E7-1E17-C7058990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736" y="2066064"/>
            <a:ext cx="6558527" cy="3795823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/>
              <a:t>&lt;build&gt;</a:t>
            </a:r>
          </a:p>
          <a:p>
            <a:pPr marL="0" indent="0">
              <a:buNone/>
            </a:pPr>
            <a:r>
              <a:rPr lang="en-CA" sz="2000" dirty="0"/>
              <a:t>  &lt;plugins&gt;</a:t>
            </a:r>
          </a:p>
          <a:p>
            <a:pPr marL="0" indent="0">
              <a:buNone/>
            </a:pPr>
            <a:r>
              <a:rPr lang="en-CA" sz="2000" dirty="0"/>
              <a:t>    &lt;plugin&gt;</a:t>
            </a:r>
          </a:p>
          <a:p>
            <a:pPr marL="0" indent="0">
              <a:buNone/>
            </a:pPr>
            <a:r>
              <a:rPr lang="en-CA" sz="2000" dirty="0"/>
              <a:t>      &lt;</a:t>
            </a:r>
            <a:r>
              <a:rPr lang="en-CA" sz="2000" dirty="0" err="1"/>
              <a:t>groupId</a:t>
            </a:r>
            <a:r>
              <a:rPr lang="en-CA" sz="2000" dirty="0"/>
              <a:t>&gt;</a:t>
            </a:r>
            <a:r>
              <a:rPr lang="en-CA" sz="2000" dirty="0" err="1"/>
              <a:t>com.dependence.plugins</a:t>
            </a:r>
            <a:r>
              <a:rPr lang="en-CA" sz="2000" dirty="0"/>
              <a:t>&lt;/</a:t>
            </a:r>
            <a:r>
              <a:rPr lang="en-CA" sz="2000" dirty="0" err="1"/>
              <a:t>groupId</a:t>
            </a:r>
            <a:r>
              <a:rPr lang="en-CA" sz="2000" dirty="0"/>
              <a:t>&gt;</a:t>
            </a:r>
          </a:p>
          <a:p>
            <a:pPr marL="0" indent="0">
              <a:buNone/>
            </a:pPr>
            <a:r>
              <a:rPr lang="en-CA" sz="2000" dirty="0"/>
              <a:t>      &lt;</a:t>
            </a:r>
            <a:r>
              <a:rPr lang="en-CA" sz="2000" dirty="0" err="1"/>
              <a:t>artifactId</a:t>
            </a:r>
            <a:r>
              <a:rPr lang="en-CA" sz="2000" dirty="0"/>
              <a:t>&gt;</a:t>
            </a:r>
            <a:r>
              <a:rPr lang="en-CA" sz="2000" dirty="0" err="1"/>
              <a:t>cytoscape</a:t>
            </a:r>
            <a:r>
              <a:rPr lang="en-CA" sz="2000" dirty="0"/>
              <a:t>-dot-plugin&lt;/</a:t>
            </a:r>
            <a:r>
              <a:rPr lang="en-CA" sz="2000" dirty="0" err="1"/>
              <a:t>artifactId</a:t>
            </a:r>
            <a:r>
              <a:rPr lang="en-CA" sz="2000" dirty="0"/>
              <a:t>&gt;</a:t>
            </a:r>
          </a:p>
          <a:p>
            <a:pPr marL="0" indent="0">
              <a:buNone/>
            </a:pPr>
            <a:r>
              <a:rPr lang="en-CA" sz="2000" dirty="0"/>
              <a:t>      &lt;version&gt;0.0.1-SNAPSHOT&lt;/version&gt;</a:t>
            </a:r>
          </a:p>
          <a:p>
            <a:pPr marL="0" indent="0">
              <a:buNone/>
            </a:pPr>
            <a:r>
              <a:rPr lang="en-CA" sz="2000" dirty="0"/>
              <a:t>    &lt;/plugin&gt;</a:t>
            </a:r>
          </a:p>
          <a:p>
            <a:pPr marL="0" indent="0">
              <a:buNone/>
            </a:pPr>
            <a:r>
              <a:rPr lang="en-CA" sz="2000" dirty="0"/>
              <a:t>  &lt;/plugins&gt;</a:t>
            </a:r>
          </a:p>
          <a:p>
            <a:pPr marL="0" indent="0">
              <a:buNone/>
            </a:pPr>
            <a:r>
              <a:rPr lang="en-CA" sz="2000" dirty="0"/>
              <a:t>&lt;/build&gt;</a:t>
            </a:r>
          </a:p>
        </p:txBody>
      </p:sp>
    </p:spTree>
    <p:extLst>
      <p:ext uri="{BB962C8B-B14F-4D97-AF65-F5344CB8AC3E}">
        <p14:creationId xmlns:p14="http://schemas.microsoft.com/office/powerpoint/2010/main" val="372454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148D9-D787-34AB-F630-ADD414C1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87FB45F-59DB-6BB6-132F-C5531272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et </a:t>
            </a:r>
            <a:r>
              <a:rPr lang="en-CA" dirty="0" err="1"/>
              <a:t>démostration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199D-723E-2F24-663D-89E2D053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38EDB-8752-C027-775E-4ECD5E80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D571E-5303-A7E8-48D4-706554D7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ED792-546A-1BF0-4636-59BE7481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4226177"/>
            <a:ext cx="10047767" cy="1251294"/>
          </a:xfrm>
        </p:spPr>
        <p:txBody>
          <a:bodyPr/>
          <a:lstStyle/>
          <a:p>
            <a:pPr marL="0" indent="0">
              <a:buNone/>
            </a:pPr>
            <a:r>
              <a:rPr lang="en-CA" sz="2000" b="1" dirty="0"/>
              <a:t>EXEMPLE: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 err="1"/>
              <a:t>mvn</a:t>
            </a:r>
            <a:r>
              <a:rPr lang="en-CA" sz="2000" dirty="0"/>
              <a:t> </a:t>
            </a:r>
            <a:r>
              <a:rPr lang="en-CA" sz="2000" dirty="0" err="1"/>
              <a:t>com.dependence.plugins:cytoscape-dot-plugin:generate-graph</a:t>
            </a:r>
            <a:r>
              <a:rPr lang="en-CA" sz="2000" dirty="0"/>
              <a:t> -</a:t>
            </a:r>
            <a:r>
              <a:rPr lang="en-CA" sz="2000" dirty="0" err="1"/>
              <a:t>DrepoUrl</a:t>
            </a:r>
            <a:r>
              <a:rPr lang="en-CA" sz="2000" dirty="0"/>
              <a:t>=https://github.com/jhy/jsoup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3D940B1-4935-7A8A-8E3A-E7ACE0317C36}"/>
              </a:ext>
            </a:extLst>
          </p:cNvPr>
          <p:cNvSpPr txBox="1">
            <a:spLocks/>
          </p:cNvSpPr>
          <p:nvPr/>
        </p:nvSpPr>
        <p:spPr>
          <a:xfrm>
            <a:off x="383125" y="2450481"/>
            <a:ext cx="11323675" cy="662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400" dirty="0" err="1"/>
              <a:t>mvn</a:t>
            </a:r>
            <a:r>
              <a:rPr lang="en-CA" sz="2400" dirty="0"/>
              <a:t> </a:t>
            </a:r>
            <a:r>
              <a:rPr lang="en-CA" sz="2400" dirty="0" err="1"/>
              <a:t>com.dependence.plugins:cytoscape-dot-plugin:generate-graph</a:t>
            </a:r>
            <a:r>
              <a:rPr lang="en-CA" sz="2400" dirty="0"/>
              <a:t> -</a:t>
            </a:r>
            <a:r>
              <a:rPr lang="en-CA" sz="2400" dirty="0" err="1"/>
              <a:t>DrepoUrl</a:t>
            </a:r>
            <a:r>
              <a:rPr lang="en-CA" sz="2400" dirty="0"/>
              <a:t>=&lt;</a:t>
            </a:r>
            <a:r>
              <a:rPr lang="en-CA" sz="2400" dirty="0" err="1"/>
              <a:t>URL_du_projet_Git</a:t>
            </a:r>
            <a:r>
              <a:rPr lang="en-CA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8199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745C6E-ACC2-CEA6-98D7-CC86A55A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E11FF0-AF96-0A2A-9D4F-D753564A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Résultats</a:t>
            </a:r>
            <a:r>
              <a:rPr lang="en-CA" dirty="0"/>
              <a:t> et </a:t>
            </a:r>
            <a:r>
              <a:rPr lang="en-CA" dirty="0" err="1"/>
              <a:t>démostration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D82E-886C-3BE2-0E31-95D6CF47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C17D9-84EB-B27B-83CC-45C3840F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B2619-6C0A-A653-A13C-46AEB28F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56CD94B-E094-21AF-9296-6000BC68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959" y="1577988"/>
            <a:ext cx="9858725" cy="4767948"/>
          </a:xfrm>
        </p:spPr>
      </p:pic>
    </p:spTree>
    <p:extLst>
      <p:ext uri="{BB962C8B-B14F-4D97-AF65-F5344CB8AC3E}">
        <p14:creationId xmlns:p14="http://schemas.microsoft.com/office/powerpoint/2010/main" val="159640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</a:rPr>
              <a:t>P</a:t>
            </a:r>
            <a:r>
              <a:rPr lang="en-US" sz="6000" dirty="0" err="1">
                <a:latin typeface="Century Gothic" panose="020B0502020202020204" pitchFamily="34" charset="0"/>
              </a:rPr>
              <a:t>rojets</a:t>
            </a:r>
            <a:r>
              <a:rPr lang="en-US" sz="6000" dirty="0">
                <a:latin typeface="Century Gothic" panose="020B0502020202020204" pitchFamily="34" charset="0"/>
              </a:rPr>
              <a:t> </a:t>
            </a:r>
            <a:r>
              <a:rPr lang="en-US" sz="6000" dirty="0" err="1">
                <a:latin typeface="Century Gothic" panose="020B0502020202020204" pitchFamily="34" charset="0"/>
              </a:rPr>
              <a:t>étudiés</a:t>
            </a:r>
            <a:r>
              <a:rPr lang="en-US" sz="6000" dirty="0">
                <a:latin typeface="Century Gothic" panose="020B0502020202020204" pitchFamily="34" charset="0"/>
              </a:rPr>
              <a:t> </a:t>
            </a:r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A114D53-FAB3-91E5-14AB-5B375DA26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231799"/>
              </p:ext>
            </p:extLst>
          </p:nvPr>
        </p:nvGraphicFramePr>
        <p:xfrm>
          <a:off x="838200" y="2063011"/>
          <a:ext cx="10477500" cy="367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30791226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546931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23344751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61857597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706485337"/>
                    </a:ext>
                  </a:extLst>
                </a:gridCol>
              </a:tblGrid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ln>
                            <a:solidFill>
                              <a:srgbClr val="C95B3A"/>
                            </a:solidFill>
                          </a:ln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Projet</a:t>
                      </a:r>
                      <a:endParaRPr lang="en-US" sz="2000" b="0" i="0" dirty="0">
                        <a:ln>
                          <a:solidFill>
                            <a:srgbClr val="C95B3A"/>
                          </a:solidFill>
                        </a:ln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Dépendances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Directes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Dépendances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Indirectes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Groupes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Différents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Modules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02437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Makelangelo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makelangelo</a:t>
                      </a: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-software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27287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jsoup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jsoup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63532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Jackson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jackson</a:t>
                      </a: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132588"/>
                  </a:ext>
                </a:extLst>
              </a:tr>
              <a:tr h="734088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Graphhopper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graphhopper</a:t>
                      </a: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-core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212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5600"/>
              <a:t>Introduction</a:t>
            </a:r>
            <a:br>
              <a:rPr lang="en-US" sz="5600"/>
            </a:br>
            <a:endParaRPr lang="en-US" sz="5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rmAutofit/>
          </a:bodyPr>
          <a:lstStyle/>
          <a:p>
            <a:r>
              <a:rPr lang="fr-FR" dirty="0"/>
              <a:t>L'objectif principal de ce projet est de résoudre les difficultés liées à la gestion des dépendances logicielles dans des projets complexes.</a:t>
            </a:r>
            <a:endParaRPr lang="en-US" dirty="0"/>
          </a:p>
        </p:txBody>
      </p:sp>
      <p:pic>
        <p:nvPicPr>
          <p:cNvPr id="10" name="Picture Placeholder 9" descr="A blackboard with colorful arrows and symbols&#10;&#10;Description automatically generated">
            <a:extLst>
              <a:ext uri="{FF2B5EF4-FFF2-40B4-BE49-F238E27FC236}">
                <a16:creationId xmlns:a16="http://schemas.microsoft.com/office/drawing/2014/main" id="{A31BCA49-D35F-6E6E-2C47-161E19B39E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778" r="21778"/>
          <a:stretch/>
        </p:blipFill>
        <p:spPr>
          <a:xfrm>
            <a:off x="6443482" y="812561"/>
            <a:ext cx="4636008" cy="4928078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Perspectives Futures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Détection</a:t>
            </a:r>
            <a:r>
              <a:rPr lang="en-CA" dirty="0"/>
              <a:t> de </a:t>
            </a:r>
            <a:r>
              <a:rPr lang="en-CA" dirty="0" err="1"/>
              <a:t>conflits</a:t>
            </a:r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Implémenter une fonctionnalité pour alerter les utilisateurs des conflits potentiels ou des dépendances obsolètes.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Collaboration et intégration CI/CD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fr-FR" dirty="0"/>
              <a:t>Intégrer l'outil dans des pipelines de développement (par exemple, Jenkins, GitHub Actions) pour vérifier les dépendances à chaque commit ou </a:t>
            </a:r>
            <a:r>
              <a:rPr lang="fr-FR" dirty="0" err="1"/>
              <a:t>build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277" r="18277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projet a permis de mieux comprendre la complexité des dépendances logicielles.</a:t>
            </a:r>
            <a:br>
              <a:rPr lang="fr-FR" dirty="0"/>
            </a:br>
            <a:r>
              <a:rPr lang="fr-FR" dirty="0"/>
              <a:t>Les outils développés et les visualisations produites offrent une solution interactive et efficace pour analyser ces relations.</a:t>
            </a:r>
            <a:br>
              <a:rPr lang="fr-FR" dirty="0"/>
            </a:br>
            <a:r>
              <a:rPr lang="fr-FR" dirty="0"/>
              <a:t>Le plugin est une base solide pour des extensions futures, notamment dans des projets à grande échelle.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730" y="2756916"/>
            <a:ext cx="4873752" cy="1709928"/>
          </a:xfrm>
        </p:spPr>
        <p:txBody>
          <a:bodyPr/>
          <a:lstStyle/>
          <a:p>
            <a:r>
              <a:rPr lang="en-US" dirty="0"/>
              <a:t>Merci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C5B806E-D565-E1AF-A564-9A18CE31D6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31" b="853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91" y="1967023"/>
            <a:ext cx="4344677" cy="2923953"/>
          </a:xfrm>
        </p:spPr>
        <p:txBody>
          <a:bodyPr/>
          <a:lstStyle/>
          <a:p>
            <a:r>
              <a:rPr lang="en-CA" dirty="0" err="1"/>
              <a:t>Contexte</a:t>
            </a:r>
            <a:r>
              <a:rPr lang="en-CA" dirty="0"/>
              <a:t> et Motivation</a:t>
            </a:r>
            <a:endParaRPr lang="en-US" dirty="0"/>
          </a:p>
        </p:txBody>
      </p:sp>
      <p:pic>
        <p:nvPicPr>
          <p:cNvPr id="8" name="Picture Placeholder 7" descr="People and arrows">
            <a:extLst>
              <a:ext uri="{FF2B5EF4-FFF2-40B4-BE49-F238E27FC236}">
                <a16:creationId xmlns:a16="http://schemas.microsoft.com/office/drawing/2014/main" id="{27E9076C-3D4D-EDD8-0E66-456089D5ED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833" r="23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2D40E-E885-1E2B-D9AA-6F73F7577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ACF7A3-FD3E-EBEF-ACA8-EBABDFF5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.dot </a:t>
            </a:r>
            <a:r>
              <a:rPr lang="en-US" dirty="0" err="1"/>
              <a:t>jsoup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42C591-5A2C-23DC-0C09-C7B317078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488" y="1809750"/>
            <a:ext cx="9638775" cy="41608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F1E0-9A7D-0227-D51B-98800046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9E689-A406-3BAE-297B-8F2C8CA4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797C9-13FD-4CDB-6348-7A230452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2294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637DD-D2B7-2DFB-D80E-473BC4C4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06E6BD-61D7-17ED-0A98-C6B60AD6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.dot </a:t>
            </a:r>
            <a:r>
              <a:rPr lang="en-US" dirty="0" err="1"/>
              <a:t>jsoup</a:t>
            </a:r>
            <a:r>
              <a:rPr lang="en-US" dirty="0"/>
              <a:t> (</a:t>
            </a:r>
            <a:r>
              <a:rPr lang="en-US" dirty="0" err="1"/>
              <a:t>visualis</a:t>
            </a:r>
            <a:r>
              <a:rPr lang="fr-CA" dirty="0"/>
              <a:t>é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757FF-B711-2380-717F-DB73FFFB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87163-5343-325F-731F-9B388D3E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E7532-C8B5-2020-DF5B-130F50E0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EA50A8-F54B-F559-5899-675257C88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84" y="2015468"/>
            <a:ext cx="10805079" cy="21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6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AD6B7-E3C3-DD83-2E1F-18CBCC9E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79AC-D7F2-CFCE-E4E0-04F6F28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9697C-39EE-B5E2-4EF1-A23C8A18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3FD2A-7DF3-26D1-F30A-D3D3BE61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CBF5D-9C15-E197-54D0-360A2D1C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073888"/>
            <a:ext cx="11000232" cy="456136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La gestion des dépendances est un défi crucial dans le développement logiciel, notamment dans des projets avec des centaines de bibliothèques.</a:t>
            </a:r>
          </a:p>
          <a:p>
            <a:pPr marL="0" indent="0">
              <a:buNone/>
            </a:pPr>
            <a:r>
              <a:rPr lang="fr-FR" dirty="0"/>
              <a:t>Ce projet répond aux besoins suivants :</a:t>
            </a:r>
          </a:p>
          <a:p>
            <a:r>
              <a:rPr lang="fr-FR" dirty="0"/>
              <a:t>    Comprendre les relations complexes : Identifier les dépendances critiques et les impacts possibles des changements.</a:t>
            </a:r>
          </a:p>
          <a:p>
            <a:r>
              <a:rPr lang="fr-FR" dirty="0"/>
              <a:t>    Éviter les conflits : Proposer des visualisations pour détecter les versions incompatibles.</a:t>
            </a:r>
          </a:p>
          <a:p>
            <a:r>
              <a:rPr lang="fr-FR" dirty="0"/>
              <a:t>    Rendre les outils accessibles : Offrir une solution interactive pour les développeurs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123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43FE7-421B-5C58-C26B-221A0611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43B47CF-498D-F6F6-44DE-605506CB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6C0D8-5DFC-974B-CDDF-C12C44FC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34020-0185-2A66-8DE4-A3661882D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657E8-98F5-E9CC-BA1F-8A480E7C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028CE-4880-9E5B-C9BD-5907958E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Ce projet avait pour but de développer une solution complète pour analyser et visualiser les dépendances logicielles. Les objectifs incluent :</a:t>
            </a:r>
          </a:p>
          <a:p>
            <a:endParaRPr lang="fr-FR" dirty="0"/>
          </a:p>
          <a:p>
            <a:r>
              <a:rPr lang="fr-FR" dirty="0"/>
              <a:t>    Automatisation : Créer un plugin Maven pour extraire automatiquement les données des projets.</a:t>
            </a:r>
          </a:p>
          <a:p>
            <a:r>
              <a:rPr lang="fr-FR" dirty="0"/>
              <a:t>    Visualisation interactive : Intégrer les données extraites dans un outil puissant pour visualiser les graphes.</a:t>
            </a:r>
          </a:p>
          <a:p>
            <a:r>
              <a:rPr lang="fr-FR" dirty="0"/>
              <a:t>    Support des cas complexes : Analyser les projets multi-modules, identifier les groupes et résoudre les conflits.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013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2" y="1947672"/>
            <a:ext cx="3840480" cy="2862072"/>
          </a:xfrm>
        </p:spPr>
        <p:txBody>
          <a:bodyPr/>
          <a:lstStyle/>
          <a:p>
            <a:r>
              <a:rPr lang="en-CA" sz="3600" dirty="0" err="1"/>
              <a:t>Méthodologie</a:t>
            </a:r>
            <a:endParaRPr lang="en-US" sz="3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883420" cy="338328"/>
          </a:xfrm>
        </p:spPr>
        <p:txBody>
          <a:bodyPr/>
          <a:lstStyle/>
          <a:p>
            <a:r>
              <a:rPr lang="fr-FR" dirty="0"/>
              <a:t>Extraction des dépendances directes et indirectes dans un fichier .dot.</a:t>
            </a:r>
            <a:endParaRPr lang="en-US" dirty="0"/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3" y="3347688"/>
            <a:ext cx="5660136" cy="314656"/>
          </a:xfrm>
        </p:spPr>
        <p:txBody>
          <a:bodyPr/>
          <a:lstStyle/>
          <a:p>
            <a:r>
              <a:rPr lang="fr-FR" dirty="0"/>
              <a:t>Transformation des fichiers .dot en CSV adaptés à </a:t>
            </a:r>
            <a:r>
              <a:rPr lang="fr-FR" dirty="0" err="1"/>
              <a:t>Cytoscape</a:t>
            </a:r>
            <a:r>
              <a:rPr lang="fr-FR" dirty="0"/>
              <a:t>.</a:t>
            </a:r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4241516"/>
            <a:ext cx="3840480" cy="338328"/>
          </a:xfrm>
        </p:spPr>
        <p:txBody>
          <a:bodyPr/>
          <a:lstStyle/>
          <a:p>
            <a:r>
              <a:rPr lang="en-CA" dirty="0"/>
              <a:t>Visualisation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4564958"/>
            <a:ext cx="6124424" cy="457838"/>
          </a:xfrm>
        </p:spPr>
        <p:txBody>
          <a:bodyPr/>
          <a:lstStyle/>
          <a:p>
            <a:r>
              <a:rPr lang="fr-FR" dirty="0"/>
              <a:t>Utilisation des outils pour générer des graphes interactifs, avec des nœuds colorés selon leurs groupes.</a:t>
            </a:r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5530820"/>
            <a:ext cx="3840480" cy="338328"/>
          </a:xfrm>
        </p:spPr>
        <p:txBody>
          <a:bodyPr/>
          <a:lstStyle/>
          <a:p>
            <a:r>
              <a:rPr lang="en-CA" dirty="0"/>
              <a:t>Analyse et test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3" y="5854262"/>
            <a:ext cx="5029200" cy="338328"/>
          </a:xfrm>
        </p:spPr>
        <p:txBody>
          <a:bodyPr/>
          <a:lstStyle/>
          <a:p>
            <a:r>
              <a:rPr lang="fr-FR" dirty="0"/>
              <a:t>Études de cas sur des projets réels, comme </a:t>
            </a:r>
            <a:r>
              <a:rPr lang="fr-FR" dirty="0" err="1"/>
              <a:t>jsoup</a:t>
            </a:r>
            <a:r>
              <a:rPr lang="fr-FR" dirty="0"/>
              <a:t> et </a:t>
            </a:r>
            <a:r>
              <a:rPr lang="fr-FR" dirty="0" err="1"/>
              <a:t>Graphhopper</a:t>
            </a:r>
            <a:r>
              <a:rPr lang="fr-FR" dirty="0"/>
              <a:t>.</a:t>
            </a:r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3024246"/>
            <a:ext cx="3840480" cy="338328"/>
          </a:xfrm>
        </p:spPr>
        <p:txBody>
          <a:bodyPr/>
          <a:lstStyle/>
          <a:p>
            <a:r>
              <a:rPr lang="en-CA" dirty="0"/>
              <a:t>Conversion des données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67894"/>
            <a:ext cx="4756369" cy="327633"/>
          </a:xfrm>
        </p:spPr>
        <p:txBody>
          <a:bodyPr/>
          <a:lstStyle/>
          <a:p>
            <a:r>
              <a:rPr lang="en-CA" dirty="0" err="1"/>
              <a:t>Développement</a:t>
            </a:r>
            <a:r>
              <a:rPr lang="en-CA" dirty="0"/>
              <a:t> du plugin Maven</a:t>
            </a:r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3" y="1581110"/>
            <a:ext cx="3840480" cy="338328"/>
          </a:xfrm>
        </p:spPr>
        <p:txBody>
          <a:bodyPr/>
          <a:lstStyle/>
          <a:p>
            <a:r>
              <a:rPr lang="en-CA" dirty="0" err="1"/>
              <a:t>Comparaison</a:t>
            </a:r>
            <a:r>
              <a:rPr lang="en-CA" dirty="0"/>
              <a:t> </a:t>
            </a:r>
            <a:r>
              <a:rPr lang="en-CA" dirty="0" err="1"/>
              <a:t>d'outils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3" y="1904552"/>
            <a:ext cx="5883420" cy="452248"/>
          </a:xfrm>
        </p:spPr>
        <p:txBody>
          <a:bodyPr/>
          <a:lstStyle/>
          <a:p>
            <a:r>
              <a:rPr lang="fr-FR" dirty="0"/>
              <a:t>Évaluation de </a:t>
            </a:r>
            <a:r>
              <a:rPr lang="fr-FR" dirty="0" err="1"/>
              <a:t>Graphviz</a:t>
            </a:r>
            <a:r>
              <a:rPr lang="fr-FR" dirty="0"/>
              <a:t>, </a:t>
            </a:r>
            <a:r>
              <a:rPr lang="fr-FR" dirty="0" err="1"/>
              <a:t>Gephi</a:t>
            </a:r>
            <a:r>
              <a:rPr lang="fr-FR" dirty="0"/>
              <a:t> et </a:t>
            </a:r>
            <a:r>
              <a:rPr lang="fr-FR" dirty="0" err="1"/>
              <a:t>Cytoscape</a:t>
            </a:r>
            <a:r>
              <a:rPr lang="fr-FR" dirty="0"/>
              <a:t> pour choisir la meilleure approche de visualisation adaptée au projet.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6F50-1871-6D18-F39F-305618CED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EBE4458-4942-ECD2-4DC8-DC8532C5F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fr-CA" dirty="0"/>
              <a:t>Conversion de . Dot a format plus lisible</a:t>
            </a:r>
            <a:endParaRPr lang="en-CA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68D4B3-C98E-97C6-860B-C24F36C28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255" y="1244010"/>
            <a:ext cx="5316279" cy="1818168"/>
          </a:xfrm>
        </p:spPr>
        <p:txBody>
          <a:bodyPr/>
          <a:lstStyle/>
          <a:p>
            <a:r>
              <a:rPr lang="fr-FR" sz="2000" dirty="0"/>
              <a:t>Le processus convertit un fichier .dot en un fichier .csv lisible en identifiant les relations entre nœuds, en attribuant des groupes basés sur les </a:t>
            </a:r>
            <a:r>
              <a:rPr lang="fr-FR" sz="2000" dirty="0" err="1"/>
              <a:t>groupId</a:t>
            </a:r>
            <a:r>
              <a:rPr lang="fr-FR" sz="2000" dirty="0"/>
              <a:t> et des couleurs uniques pour chaque groupe. Le résultat est un CSV prêt à être visualisé dans </a:t>
            </a:r>
            <a:r>
              <a:rPr lang="fr-FR" sz="2000" dirty="0" err="1"/>
              <a:t>Cytoscape</a:t>
            </a:r>
            <a:r>
              <a:rPr lang="fr-FR" sz="2000" dirty="0"/>
              <a:t> avec des nœuds colorés selon leur groupe</a:t>
            </a:r>
            <a:endParaRPr lang="en-CA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8638-E898-1082-9B95-BCB31096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55" y="3429000"/>
            <a:ext cx="1767031" cy="1767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619A09-8948-3AE6-3C5F-78AEFE26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271" y="3428999"/>
            <a:ext cx="1633244" cy="17670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76F9C08-EDDD-C916-D3C3-50B4D4C83A00}"/>
              </a:ext>
            </a:extLst>
          </p:cNvPr>
          <p:cNvSpPr/>
          <p:nvPr/>
        </p:nvSpPr>
        <p:spPr>
          <a:xfrm>
            <a:off x="7963786" y="3923414"/>
            <a:ext cx="839972" cy="57415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4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{782C82BE-2E1F-4BC6-A442-DCA00265F6A1}tf11429527_win32</Template>
  <TotalTime>350</TotalTime>
  <Words>890</Words>
  <Application>Microsoft Office PowerPoint</Application>
  <PresentationFormat>Widescreen</PresentationFormat>
  <Paragraphs>149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Karla</vt:lpstr>
      <vt:lpstr>Univers Condensed Light</vt:lpstr>
      <vt:lpstr>Office Theme</vt:lpstr>
      <vt:lpstr>Visualisation des dépendances logicielles en JAVA</vt:lpstr>
      <vt:lpstr>Introduction </vt:lpstr>
      <vt:lpstr>Contexte et Motivation</vt:lpstr>
      <vt:lpstr>.dot jsoup</vt:lpstr>
      <vt:lpstr>.dot jsoup (visualisé)</vt:lpstr>
      <vt:lpstr>PowerPoint Presentation</vt:lpstr>
      <vt:lpstr>Objectifs</vt:lpstr>
      <vt:lpstr>Méthodologie</vt:lpstr>
      <vt:lpstr>PowerPoint Presentation</vt:lpstr>
      <vt:lpstr>PowerPoint Presentation</vt:lpstr>
      <vt:lpstr>Défis rencontrés</vt:lpstr>
      <vt:lpstr>PowerPoint Presentation</vt:lpstr>
      <vt:lpstr>Comparaison des Outils</vt:lpstr>
      <vt:lpstr>Comparison</vt:lpstr>
      <vt:lpstr>Résultats Obtenus</vt:lpstr>
      <vt:lpstr>Résultats et démostration</vt:lpstr>
      <vt:lpstr>Résultats et démostration</vt:lpstr>
      <vt:lpstr>Résultats et démostration</vt:lpstr>
      <vt:lpstr>Projets étudiés </vt:lpstr>
      <vt:lpstr>Perspectives Futures</vt:lpstr>
      <vt:lpstr>Conclusion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Mariel Avril Leano Fernandez</dc:creator>
  <cp:lastModifiedBy>Mariel Avril Leano Fernandez</cp:lastModifiedBy>
  <cp:revision>2</cp:revision>
  <dcterms:created xsi:type="dcterms:W3CDTF">2025-01-04T21:45:13Z</dcterms:created>
  <dcterms:modified xsi:type="dcterms:W3CDTF">2025-01-06T02:47:26Z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